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1"/>
  </p:notesMasterIdLst>
  <p:sldIdLst>
    <p:sldId id="256" r:id="rId2"/>
    <p:sldId id="261" r:id="rId3"/>
    <p:sldId id="258" r:id="rId4"/>
    <p:sldId id="262" r:id="rId5"/>
    <p:sldId id="265" r:id="rId6"/>
    <p:sldId id="263" r:id="rId7"/>
    <p:sldId id="260" r:id="rId8"/>
    <p:sldId id="264" r:id="rId9"/>
    <p:sldId id="25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58" autoAdjust="0"/>
  </p:normalViewPr>
  <p:slideViewPr>
    <p:cSldViewPr>
      <p:cViewPr varScale="1">
        <p:scale>
          <a:sx n="45" d="100"/>
          <a:sy n="45" d="100"/>
        </p:scale>
        <p:origin x="-105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65F03C-29A2-4D0E-A26F-CECD5BE4C374}" type="datetimeFigureOut">
              <a:rPr lang="en-US" smtClean="0"/>
              <a:pPr/>
              <a:t>10/17/2011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A42071-BDBE-43B1-94BC-E104C26E6E3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We will see a shift here assessment and curriculum-wise.  </a:t>
            </a:r>
          </a:p>
          <a:p>
            <a:pPr>
              <a:spcBef>
                <a:spcPct val="0"/>
              </a:spcBef>
            </a:pPr>
            <a:endParaRPr lang="en-US" smtClean="0"/>
          </a:p>
          <a:p>
            <a:pPr>
              <a:spcBef>
                <a:spcPct val="0"/>
              </a:spcBef>
            </a:pPr>
            <a:r>
              <a:rPr lang="en-US" smtClean="0"/>
              <a:t>Think of informational texts as more than just sports writing.  Science and Social studies informational texts and learning about the world is EQUALLY as important as reading literature. </a:t>
            </a:r>
          </a:p>
          <a:p>
            <a:pPr>
              <a:spcBef>
                <a:spcPct val="0"/>
              </a:spcBef>
            </a:pPr>
            <a:r>
              <a:rPr lang="en-US" smtClean="0"/>
              <a:t>*In past, 80% of assessment in most states was literature-based.  NAEP was 50/50.  CCRR is suggesting 30/70 in later grades.   </a:t>
            </a:r>
          </a:p>
        </p:txBody>
      </p:sp>
      <p:sp>
        <p:nvSpPr>
          <p:cNvPr id="25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F1BA314-E66B-47CA-9E1D-4C8ECAE28639}" type="slidenum">
              <a:rPr lang="en-US"/>
              <a:pPr fontAlgn="base">
                <a:spcBef>
                  <a:spcPct val="0"/>
                </a:spcBef>
                <a:spcAft>
                  <a:spcPct val="0"/>
                </a:spcAft>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Rot="1" noChangeAspect="1" noChangeArrowheads="1" noTextEdit="1"/>
          </p:cNvSpPr>
          <p:nvPr>
            <p:ph type="sldImg"/>
          </p:nvPr>
        </p:nvSpPr>
        <p:spPr>
          <a:ln/>
        </p:spPr>
      </p:sp>
      <p:sp>
        <p:nvSpPr>
          <p:cNvPr id="124931" name="Rectangle 3"/>
          <p:cNvSpPr>
            <a:spLocks noGrp="1" noChangeArrowheads="1"/>
          </p:cNvSpPr>
          <p:nvPr>
            <p:ph type="body" idx="1"/>
          </p:nvPr>
        </p:nvSpPr>
        <p:spPr>
          <a:noFill/>
          <a:ln/>
        </p:spPr>
        <p:txBody>
          <a:bodyPr/>
          <a:lstStyle/>
          <a:p>
            <a:r>
              <a:rPr lang="en-US" smtClean="0"/>
              <a:t>Distribution of Literary and Informational Passages by Grade in the 2009 NAEP Reading Framework.  </a:t>
            </a:r>
          </a:p>
          <a:p>
            <a:endParaRPr lang="en-US" smtClean="0"/>
          </a:p>
          <a:p>
            <a:r>
              <a:rPr lang="en-US" smtClean="0"/>
              <a:t>Because the ELA classroom must focus on literature (stories, drama, and poetry) as well as literary nonfiction, a great deal of informational reading in grades 6-12 must take place in other classes if the NAEP assessment framework is to be matched instructionally.</a:t>
            </a:r>
          </a:p>
          <a:p>
            <a:endParaRPr lang="en-US" smtClean="0"/>
          </a:p>
          <a:p>
            <a:r>
              <a:rPr lang="en-US" smtClean="0"/>
              <a:t>The percentages on the table reflect the sum of student reading, not just reading in ELA settings.  Teachers of senior English classes, for example, are not required to devote 70% of reading to informational texts.  Rather, 70% of student reading across the grade should be informational.  (see p. 5 in CCSS introduction).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Students must read and write about complex texts in science, ss, technical subject areas.</a:t>
            </a:r>
          </a:p>
        </p:txBody>
      </p:sp>
      <p:sp>
        <p:nvSpPr>
          <p:cNvPr id="266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FC99118-09E2-4500-8DBF-E0ADA6DF53C0}" type="slidenum">
              <a:rPr lang="en-US"/>
              <a:pPr fontAlgn="base">
                <a:spcBef>
                  <a:spcPct val="0"/>
                </a:spcBef>
                <a:spcAft>
                  <a:spcPct val="0"/>
                </a:spcAft>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For years, standards have been a progression of skills, but we have neglected to really focus on the complexity of the texts in front of the students.  </a:t>
            </a:r>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4824024-CAEA-4DC7-B35C-41E22C9470F2}" type="slidenum">
              <a:rPr lang="en-US"/>
              <a:pPr fontAlgn="base">
                <a:spcBef>
                  <a:spcPct val="0"/>
                </a:spcBef>
                <a:spcAft>
                  <a:spcPct val="0"/>
                </a:spcAft>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p:nvPr>
        </p:nvSpPr>
        <p:spPr>
          <a:ln/>
        </p:spPr>
        <p:txBody>
          <a:bodyPr/>
          <a:lstStyle/>
          <a:p>
            <a:fld id="{BCA60C61-EEFF-4335-B2C1-0C578ED1C6D1}" type="slidenum">
              <a:rPr lang="en-US"/>
              <a:pPr/>
              <a:t>7</a:t>
            </a:fld>
            <a:endParaRPr lang="en-US"/>
          </a:p>
        </p:txBody>
      </p:sp>
      <p:sp>
        <p:nvSpPr>
          <p:cNvPr id="67585" name="Rectangle 1"/>
          <p:cNvSpPr txBox="1">
            <a:spLocks noGrp="1" noRot="1" noChangeAspect="1" noChangeArrowheads="1"/>
          </p:cNvSpPr>
          <p:nvPr>
            <p:ph type="sldImg"/>
          </p:nvPr>
        </p:nvSpPr>
        <p:spPr bwMode="auto">
          <a:xfrm>
            <a:off x="1146175" y="685800"/>
            <a:ext cx="4570413" cy="3429000"/>
          </a:xfrm>
          <a:prstGeom prst="rect">
            <a:avLst/>
          </a:prstGeom>
          <a:solidFill>
            <a:srgbClr val="FFFFFF"/>
          </a:solidFill>
          <a:ln>
            <a:solidFill>
              <a:srgbClr val="000000"/>
            </a:solidFill>
            <a:miter lim="800000"/>
            <a:headEnd/>
            <a:tailEnd/>
          </a:ln>
        </p:spPr>
      </p:sp>
      <p:sp>
        <p:nvSpPr>
          <p:cNvPr id="67586" name="Rectangle 2"/>
          <p:cNvSpPr txBox="1">
            <a:spLocks noGrp="1" noChangeArrowheads="1"/>
          </p:cNvSpPr>
          <p:nvPr>
            <p:ph type="body" idx="1"/>
          </p:nvPr>
        </p:nvSpPr>
        <p:spPr bwMode="auto">
          <a:xfrm>
            <a:off x="686577" y="4343205"/>
            <a:ext cx="5486400" cy="4116751"/>
          </a:xfrm>
          <a:prstGeom prst="rect">
            <a:avLst/>
          </a:prstGeom>
          <a:noFill/>
          <a:ln>
            <a:round/>
            <a:headEnd/>
            <a:tailEnd/>
          </a:ln>
        </p:spPr>
        <p:txBody>
          <a:bodyPr wrap="none" anchor="ctr"/>
          <a:lstStyle/>
          <a:p>
            <a:r>
              <a:rPr lang="en-US" dirty="0" smtClean="0"/>
              <a:t>FOUR MAJOR SHIFTS IN THE CCSS</a:t>
            </a:r>
          </a:p>
          <a:p>
            <a:pPr marL="224325" indent="-224325">
              <a:buAutoNum type="arabicPeriod"/>
            </a:pPr>
            <a:r>
              <a:rPr lang="en-US" baseline="0" dirty="0" smtClean="0"/>
              <a:t>Increased focus on information text in elementary grades (approx. 50%).  This is an opportunity for students to read about their world!</a:t>
            </a:r>
          </a:p>
          <a:p>
            <a:pPr marL="224325" indent="-224325">
              <a:buAutoNum type="arabicPeriod"/>
            </a:pPr>
            <a:r>
              <a:rPr lang="en-US" baseline="0" dirty="0" smtClean="0"/>
              <a:t>Teaching Reading and Writing is more than just the ELA teachers responsibility!</a:t>
            </a:r>
          </a:p>
          <a:p>
            <a:pPr marL="224325" indent="-224325">
              <a:buAutoNum type="arabicPeriod"/>
            </a:pPr>
            <a:r>
              <a:rPr lang="en-US" baseline="0" dirty="0" smtClean="0"/>
              <a:t>Increased focus on argumentative writing.  Previously, the focus had been on personal opinion or the presentation of personal matter.</a:t>
            </a:r>
          </a:p>
          <a:p>
            <a:pPr marL="224325" indent="-224325">
              <a:buAutoNum type="arabicPeriod"/>
            </a:pPr>
            <a:r>
              <a:rPr lang="en-US" baseline="0" dirty="0" smtClean="0"/>
              <a:t>TEXT COMPLEXITY (as shown in the graph).</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Currently, the two most popular pieces of writing are narrative and persuasive.  In the real world, who cares?  We need kids to be able to gather evidence to support their claim or to write to in form.  </a:t>
            </a:r>
          </a:p>
          <a:p>
            <a:pPr>
              <a:spcBef>
                <a:spcPct val="0"/>
              </a:spcBef>
            </a:pPr>
            <a:endParaRPr lang="en-US" smtClean="0"/>
          </a:p>
          <a:p>
            <a:pPr>
              <a:spcBef>
                <a:spcPct val="0"/>
              </a:spcBef>
            </a:pPr>
            <a:r>
              <a:rPr lang="en-US" smtClean="0"/>
              <a:t>80% of the focus in later grades for writing will be Argumentative Writing.  </a:t>
            </a:r>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E669BDE-5FC6-4CCC-BAF1-FA6CFC704F5D}" type="slidenum">
              <a:rPr lang="en-US"/>
              <a:pPr fontAlgn="base">
                <a:spcBef>
                  <a:spcPct val="0"/>
                </a:spcBef>
                <a:spcAft>
                  <a:spcPct val="0"/>
                </a:spcAft>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ChangeArrowheads="1" noTextEdit="1"/>
          </p:cNvSpPr>
          <p:nvPr>
            <p:ph type="sldImg"/>
          </p:nvPr>
        </p:nvSpPr>
        <p:spPr>
          <a:ln/>
        </p:spPr>
      </p:sp>
      <p:sp>
        <p:nvSpPr>
          <p:cNvPr id="126979" name="Rectangle 3"/>
          <p:cNvSpPr>
            <a:spLocks noGrp="1" noChangeArrowheads="1"/>
          </p:cNvSpPr>
          <p:nvPr>
            <p:ph type="body" idx="1"/>
          </p:nvPr>
        </p:nvSpPr>
        <p:spPr>
          <a:noFill/>
          <a:ln/>
        </p:spPr>
        <p:txBody>
          <a:bodyPr/>
          <a:lstStyle/>
          <a:p>
            <a:r>
              <a:rPr lang="en-US" dirty="0" smtClean="0"/>
              <a:t>Distribution of Communicative Purposes by Grade in the 2011 NAEP Writing Framework</a:t>
            </a:r>
          </a:p>
          <a:p>
            <a:endParaRPr lang="en-US" dirty="0" smtClean="0"/>
          </a:p>
          <a:p>
            <a:r>
              <a:rPr lang="en-US" dirty="0" smtClean="0"/>
              <a:t>As with reading, the percentages in the table reflect the sum of student writing, not just writing in ELA settings.</a:t>
            </a:r>
          </a:p>
          <a:p>
            <a:endParaRPr lang="en-US" dirty="0" smtClean="0"/>
          </a:p>
          <a:p>
            <a:r>
              <a:rPr lang="en-US" dirty="0" smtClean="0"/>
              <a:t>It follows that writing assessments aligned with the Standards should adhere to the distribution of writing purposes across grades outlined by NAEP</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93AF851-0E8A-4E0C-873A-4633ED9C4581}" type="datetimeFigureOut">
              <a:rPr lang="en-US" smtClean="0"/>
              <a:pPr/>
              <a:t>10/17/2011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891EFD9-8776-4F88-8E56-431FDDE2856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93AF851-0E8A-4E0C-873A-4633ED9C4581}" type="datetimeFigureOut">
              <a:rPr lang="en-US" smtClean="0"/>
              <a:pPr/>
              <a:t>10/17/2011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91EFD9-8776-4F88-8E56-431FDDE2856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93AF851-0E8A-4E0C-873A-4633ED9C4581}" type="datetimeFigureOut">
              <a:rPr lang="en-US" smtClean="0"/>
              <a:pPr/>
              <a:t>10/17/2011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91EFD9-8776-4F88-8E56-431FDDE28560}"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pPr lvl="0"/>
            <a:endParaRPr lang="en-US" noProof="0" smtClean="0"/>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CE12CE6E-459E-42C2-A7EC-B85BAC9E563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93AF851-0E8A-4E0C-873A-4633ED9C4581}" type="datetimeFigureOut">
              <a:rPr lang="en-US" smtClean="0"/>
              <a:pPr/>
              <a:t>10/17/2011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91EFD9-8776-4F88-8E56-431FDDE2856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93AF851-0E8A-4E0C-873A-4633ED9C4581}" type="datetimeFigureOut">
              <a:rPr lang="en-US" smtClean="0"/>
              <a:pPr/>
              <a:t>10/17/2011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91EFD9-8776-4F88-8E56-431FDDE2856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93AF851-0E8A-4E0C-873A-4633ED9C4581}" type="datetimeFigureOut">
              <a:rPr lang="en-US" smtClean="0"/>
              <a:pPr/>
              <a:t>10/17/2011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91EFD9-8776-4F88-8E56-431FDDE2856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93AF851-0E8A-4E0C-873A-4633ED9C4581}" type="datetimeFigureOut">
              <a:rPr lang="en-US" smtClean="0"/>
              <a:pPr/>
              <a:t>10/17/2011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91EFD9-8776-4F88-8E56-431FDDE2856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93AF851-0E8A-4E0C-873A-4633ED9C4581}" type="datetimeFigureOut">
              <a:rPr lang="en-US" smtClean="0"/>
              <a:pPr/>
              <a:t>10/17/2011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91EFD9-8776-4F88-8E56-431FDDE2856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3AF851-0E8A-4E0C-873A-4633ED9C4581}" type="datetimeFigureOut">
              <a:rPr lang="en-US" smtClean="0"/>
              <a:pPr/>
              <a:t>10/17/2011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91EFD9-8776-4F88-8E56-431FDDE2856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93AF851-0E8A-4E0C-873A-4633ED9C4581}" type="datetimeFigureOut">
              <a:rPr lang="en-US" smtClean="0"/>
              <a:pPr/>
              <a:t>10/17/2011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91EFD9-8776-4F88-8E56-431FDDE2856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93AF851-0E8A-4E0C-873A-4633ED9C4581}" type="datetimeFigureOut">
              <a:rPr lang="en-US" smtClean="0"/>
              <a:pPr/>
              <a:t>10/17/2011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891EFD9-8776-4F88-8E56-431FDDE2856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93AF851-0E8A-4E0C-873A-4633ED9C4581}" type="datetimeFigureOut">
              <a:rPr lang="en-US" smtClean="0"/>
              <a:pPr/>
              <a:t>10/17/2011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891EFD9-8776-4F88-8E56-431FDDE2856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engageny.org/resource/common-core-video-serie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hyperlink" Target="http://act.org/research/policymakers/pdf/reading_summary.pdf"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Kalkaska Middle School</a:t>
            </a:r>
            <a:br>
              <a:rPr lang="en-US" dirty="0" smtClean="0"/>
            </a:br>
            <a:r>
              <a:rPr lang="en-US" dirty="0" smtClean="0"/>
              <a:t>PLC</a:t>
            </a:r>
            <a:endParaRPr lang="en-US" dirty="0"/>
          </a:p>
        </p:txBody>
      </p:sp>
      <p:sp>
        <p:nvSpPr>
          <p:cNvPr id="3" name="Subtitle 2"/>
          <p:cNvSpPr>
            <a:spLocks noGrp="1"/>
          </p:cNvSpPr>
          <p:nvPr>
            <p:ph type="subTitle" idx="1"/>
          </p:nvPr>
        </p:nvSpPr>
        <p:spPr/>
        <p:txBody>
          <a:bodyPr/>
          <a:lstStyle/>
          <a:p>
            <a:pPr algn="ctr"/>
            <a:r>
              <a:rPr lang="en-US" dirty="0" smtClean="0"/>
              <a:t>October 17, 2011</a:t>
            </a:r>
          </a:p>
          <a:p>
            <a:pPr algn="ctr"/>
            <a:r>
              <a:rPr lang="en-US" dirty="0" smtClean="0"/>
              <a:t>CCSS</a:t>
            </a:r>
          </a:p>
          <a:p>
            <a:pPr algn="ctr"/>
            <a:r>
              <a:rPr lang="en-US" dirty="0" smtClean="0"/>
              <a:t>Reading Standards for Literacy</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dirty="0" smtClean="0">
                <a:solidFill>
                  <a:schemeClr val="accent1">
                    <a:satMod val="150000"/>
                  </a:schemeClr>
                </a:solidFill>
              </a:rPr>
              <a:t>1</a:t>
            </a:r>
            <a:r>
              <a:rPr lang="en-US" baseline="30000" dirty="0" smtClean="0">
                <a:solidFill>
                  <a:schemeClr val="accent1">
                    <a:satMod val="150000"/>
                  </a:schemeClr>
                </a:solidFill>
              </a:rPr>
              <a:t>st</a:t>
            </a:r>
            <a:r>
              <a:rPr lang="en-US" dirty="0" smtClean="0">
                <a:solidFill>
                  <a:schemeClr val="accent1">
                    <a:satMod val="150000"/>
                  </a:schemeClr>
                </a:solidFill>
              </a:rPr>
              <a:t> Major Shift</a:t>
            </a:r>
            <a:endParaRPr lang="en-US" dirty="0">
              <a:solidFill>
                <a:schemeClr val="accent1">
                  <a:satMod val="150000"/>
                </a:schemeClr>
              </a:solidFill>
            </a:endParaRPr>
          </a:p>
        </p:txBody>
      </p:sp>
      <p:sp>
        <p:nvSpPr>
          <p:cNvPr id="14339" name="Content Placeholder 2"/>
          <p:cNvSpPr>
            <a:spLocks noGrp="1"/>
          </p:cNvSpPr>
          <p:nvPr>
            <p:ph idx="1"/>
          </p:nvPr>
        </p:nvSpPr>
        <p:spPr/>
        <p:txBody>
          <a:bodyPr/>
          <a:lstStyle/>
          <a:p>
            <a:r>
              <a:rPr lang="en-US" sz="4500" dirty="0" smtClean="0"/>
              <a:t>Greater focus on informational texts.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noFill/>
          <a:ln/>
        </p:spPr>
        <p:txBody>
          <a:bodyPr/>
          <a:lstStyle/>
          <a:p>
            <a:r>
              <a:rPr lang="en-US" sz="4000" smtClean="0">
                <a:effectLst/>
              </a:rPr>
              <a:t>2009 NAEP Reading Framework</a:t>
            </a:r>
          </a:p>
        </p:txBody>
      </p:sp>
      <p:graphicFrame>
        <p:nvGraphicFramePr>
          <p:cNvPr id="121882" name="Group 26"/>
          <p:cNvGraphicFramePr>
            <a:graphicFrameLocks noGrp="1"/>
          </p:cNvGraphicFramePr>
          <p:nvPr>
            <p:ph idx="1"/>
          </p:nvPr>
        </p:nvGraphicFramePr>
        <p:xfrm>
          <a:off x="457200" y="1600200"/>
          <a:ext cx="8229600" cy="4530726"/>
        </p:xfrm>
        <a:graphic>
          <a:graphicData uri="http://schemas.openxmlformats.org/drawingml/2006/table">
            <a:tbl>
              <a:tblPr/>
              <a:tblGrid>
                <a:gridCol w="2743200"/>
                <a:gridCol w="2743200"/>
                <a:gridCol w="2743200"/>
              </a:tblGrid>
              <a:tr h="1133475">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rgbClr val="FFFFFF"/>
                          </a:solidFill>
                          <a:effectLst/>
                          <a:latin typeface="Verdana" pitchFamily="34" charset="0"/>
                        </a:rPr>
                        <a:t>Grade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Literary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Informational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1888">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50%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3475">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45%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55%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1888">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12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70%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21884" name="Text Box 28"/>
          <p:cNvSpPr txBox="1">
            <a:spLocks noChangeArrowheads="1"/>
          </p:cNvSpPr>
          <p:nvPr/>
        </p:nvSpPr>
        <p:spPr bwMode="auto">
          <a:xfrm>
            <a:off x="517525" y="6096000"/>
            <a:ext cx="8321675" cy="730250"/>
          </a:xfrm>
          <a:prstGeom prst="rect">
            <a:avLst/>
          </a:prstGeom>
          <a:noFill/>
          <a:ln w="9525">
            <a:noFill/>
            <a:miter lim="800000"/>
            <a:headEnd/>
            <a:tailEnd/>
          </a:ln>
          <a:effectLst/>
        </p:spPr>
        <p:txBody>
          <a:bodyPr>
            <a:spAutoFit/>
          </a:bodyPr>
          <a:lstStyle/>
          <a:p>
            <a:r>
              <a:rPr lang="en-US" sz="1400"/>
              <a:t>Source:  National Assessment Governing Board (2008). Reading framework for the 2009 National Assessment of Educational Progress.  Washington, D.C:  U.S. Government Printing Office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dirty="0" smtClean="0">
                <a:solidFill>
                  <a:schemeClr val="accent1">
                    <a:satMod val="150000"/>
                  </a:schemeClr>
                </a:solidFill>
              </a:rPr>
              <a:t>2</a:t>
            </a:r>
            <a:r>
              <a:rPr lang="en-US" baseline="30000" dirty="0" smtClean="0">
                <a:solidFill>
                  <a:schemeClr val="accent1">
                    <a:satMod val="150000"/>
                  </a:schemeClr>
                </a:solidFill>
              </a:rPr>
              <a:t>nd</a:t>
            </a:r>
            <a:r>
              <a:rPr lang="en-US" dirty="0" smtClean="0">
                <a:solidFill>
                  <a:schemeClr val="accent1">
                    <a:satMod val="150000"/>
                  </a:schemeClr>
                </a:solidFill>
              </a:rPr>
              <a:t> Major Shift</a:t>
            </a:r>
            <a:endParaRPr lang="en-US" dirty="0">
              <a:solidFill>
                <a:schemeClr val="accent1">
                  <a:satMod val="150000"/>
                </a:schemeClr>
              </a:solidFill>
            </a:endParaRPr>
          </a:p>
        </p:txBody>
      </p:sp>
      <p:sp>
        <p:nvSpPr>
          <p:cNvPr id="15363" name="Content Placeholder 2"/>
          <p:cNvSpPr>
            <a:spLocks noGrp="1"/>
          </p:cNvSpPr>
          <p:nvPr>
            <p:ph idx="1"/>
          </p:nvPr>
        </p:nvSpPr>
        <p:spPr/>
        <p:txBody>
          <a:bodyPr/>
          <a:lstStyle/>
          <a:p>
            <a:r>
              <a:rPr lang="en-US" sz="4500" smtClean="0"/>
              <a:t>Teaching Reading and Writing is more than just the ELA teacher’s responsibility.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Building Knowledge in the </a:t>
            </a:r>
            <a:r>
              <a:rPr lang="en-US" smtClean="0"/>
              <a:t>Disciplines Through </a:t>
            </a:r>
            <a:r>
              <a:rPr lang="en-US" dirty="0" smtClean="0"/>
              <a:t>Literacy</a:t>
            </a:r>
            <a:endParaRPr lang="en-US" dirty="0"/>
          </a:p>
        </p:txBody>
      </p:sp>
      <p:sp>
        <p:nvSpPr>
          <p:cNvPr id="3" name="Content Placeholder 2"/>
          <p:cNvSpPr>
            <a:spLocks noGrp="1"/>
          </p:cNvSpPr>
          <p:nvPr>
            <p:ph idx="1"/>
          </p:nvPr>
        </p:nvSpPr>
        <p:spPr/>
        <p:txBody>
          <a:bodyPr/>
          <a:lstStyle/>
          <a:p>
            <a:pPr>
              <a:buNone/>
            </a:pPr>
            <a:r>
              <a:rPr lang="en-US" u="sng" dirty="0" smtClean="0">
                <a:hlinkClick r:id="rId2"/>
              </a:rPr>
              <a:t>http://engageny.org/resource/common-core-video-series/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dirty="0" smtClean="0">
                <a:solidFill>
                  <a:schemeClr val="accent1">
                    <a:satMod val="150000"/>
                  </a:schemeClr>
                </a:solidFill>
              </a:rPr>
              <a:t>3</a:t>
            </a:r>
            <a:r>
              <a:rPr lang="en-US" baseline="30000" dirty="0" smtClean="0">
                <a:solidFill>
                  <a:schemeClr val="accent1">
                    <a:satMod val="150000"/>
                  </a:schemeClr>
                </a:solidFill>
              </a:rPr>
              <a:t>rd</a:t>
            </a:r>
            <a:r>
              <a:rPr lang="en-US" dirty="0" smtClean="0">
                <a:solidFill>
                  <a:schemeClr val="accent1">
                    <a:satMod val="150000"/>
                  </a:schemeClr>
                </a:solidFill>
              </a:rPr>
              <a:t> Major Shift</a:t>
            </a:r>
            <a:endParaRPr lang="en-US" dirty="0">
              <a:solidFill>
                <a:schemeClr val="accent1">
                  <a:satMod val="150000"/>
                </a:schemeClr>
              </a:solidFill>
            </a:endParaRPr>
          </a:p>
        </p:txBody>
      </p:sp>
      <p:sp>
        <p:nvSpPr>
          <p:cNvPr id="16387" name="Content Placeholder 2"/>
          <p:cNvSpPr>
            <a:spLocks noGrp="1"/>
          </p:cNvSpPr>
          <p:nvPr>
            <p:ph idx="1"/>
          </p:nvPr>
        </p:nvSpPr>
        <p:spPr/>
        <p:txBody>
          <a:bodyPr/>
          <a:lstStyle/>
          <a:p>
            <a:pPr>
              <a:buFont typeface="Wingdings 2" pitchFamily="18" charset="2"/>
              <a:buNone/>
            </a:pPr>
            <a:r>
              <a:rPr lang="en-US" sz="9000" smtClean="0"/>
              <a:t>Text Complexity!</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p:cNvSpPr>
            <a:spLocks noGrp="1"/>
          </p:cNvSpPr>
          <p:nvPr>
            <p:ph type="sldNum" idx="10"/>
          </p:nvPr>
        </p:nvSpPr>
        <p:spPr/>
        <p:txBody>
          <a:bodyPr/>
          <a:lstStyle/>
          <a:p>
            <a:fld id="{B11D4260-FCA1-4972-B831-B575886EE9A5}" type="slidenum">
              <a:rPr lang="en-US"/>
              <a:pPr/>
              <a:t>7</a:t>
            </a:fld>
            <a:endParaRPr lang="en-US"/>
          </a:p>
        </p:txBody>
      </p:sp>
      <p:pic>
        <p:nvPicPr>
          <p:cNvPr id="41985" name="Picture 1"/>
          <p:cNvPicPr>
            <a:picLocks noChangeAspect="1" noChangeArrowheads="1"/>
          </p:cNvPicPr>
          <p:nvPr/>
        </p:nvPicPr>
        <p:blipFill>
          <a:blip r:embed="rId3" cstate="print"/>
          <a:srcRect/>
          <a:stretch>
            <a:fillRect/>
          </a:stretch>
        </p:blipFill>
        <p:spPr bwMode="auto">
          <a:xfrm>
            <a:off x="0" y="0"/>
            <a:ext cx="8723313" cy="5951538"/>
          </a:xfrm>
          <a:prstGeom prst="rect">
            <a:avLst/>
          </a:prstGeom>
          <a:noFill/>
          <a:ln w="9525">
            <a:noFill/>
            <a:round/>
            <a:headEnd/>
            <a:tailEnd/>
          </a:ln>
          <a:effectLst/>
        </p:spPr>
      </p:pic>
      <p:sp>
        <p:nvSpPr>
          <p:cNvPr id="41986" name="Text Box 2"/>
          <p:cNvSpPr txBox="1">
            <a:spLocks noChangeArrowheads="1"/>
          </p:cNvSpPr>
          <p:nvPr/>
        </p:nvSpPr>
        <p:spPr bwMode="auto">
          <a:xfrm>
            <a:off x="533400" y="5638800"/>
            <a:ext cx="7620000" cy="1104900"/>
          </a:xfrm>
          <a:prstGeom prst="rect">
            <a:avLst/>
          </a:prstGeom>
          <a:noFill/>
          <a:ln w="9525">
            <a:noFill/>
            <a:round/>
            <a:headEnd/>
            <a:tailEnd/>
          </a:ln>
          <a:effectLst/>
        </p:spPr>
        <p:txBody>
          <a:bodyPr lIns="90000" tIns="46800" rIns="90000" bIns="46800">
            <a:spAutoFit/>
          </a:bodyPr>
          <a:lstStyle/>
          <a:p>
            <a:pPr>
              <a:spcBef>
                <a:spcPts val="12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a:solidFill>
                  <a:srgbClr val="000000"/>
                </a:solidFill>
                <a:effectLst>
                  <a:outerShdw blurRad="38100" dist="38100" dir="2700000" algn="tl">
                    <a:srgbClr val="C0C0C0"/>
                  </a:outerShdw>
                </a:effectLst>
              </a:rPr>
              <a:t>From </a:t>
            </a:r>
            <a:r>
              <a:rPr lang="en-US" sz="1600" i="1">
                <a:solidFill>
                  <a:srgbClr val="000000"/>
                </a:solidFill>
                <a:effectLst>
                  <a:outerShdw blurRad="38100" dist="38100" dir="2700000" algn="tl">
                    <a:srgbClr val="C0C0C0"/>
                  </a:outerShdw>
                </a:effectLst>
              </a:rPr>
              <a:t>Reading Between the Lines </a:t>
            </a:r>
            <a:r>
              <a:rPr lang="en-US" sz="2000" i="1">
                <a:solidFill>
                  <a:srgbClr val="009999"/>
                </a:solidFill>
                <a:effectLst>
                  <a:outerShdw blurRad="38100" dist="38100" dir="2700000" algn="tl">
                    <a:srgbClr val="C0C0C0"/>
                  </a:outerShdw>
                </a:effectLst>
                <a:hlinkClick r:id="rId4"/>
              </a:rPr>
              <a:t>http://act.org/research/policymakers/pdf/reading_summary.pdf</a:t>
            </a:r>
          </a:p>
          <a:p>
            <a:pPr>
              <a:spcBef>
                <a:spcPts val="12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000" i="1">
              <a:solidFill>
                <a:srgbClr val="000000"/>
              </a:solidFill>
              <a:effectLst>
                <a:outerShdw blurRad="38100" dist="38100" dir="2700000" algn="tl">
                  <a:srgbClr val="C0C0C0"/>
                </a:outerShdw>
              </a:effectLst>
            </a:endParaRPr>
          </a:p>
        </p:txBody>
      </p:sp>
    </p:spTree>
  </p:cSld>
  <p:clrMapOvr>
    <a:masterClrMapping/>
  </p:clrMapOvr>
  <p:transition spd="med">
    <p:fade/>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n-US" dirty="0" smtClean="0">
                <a:solidFill>
                  <a:schemeClr val="accent1">
                    <a:satMod val="150000"/>
                  </a:schemeClr>
                </a:solidFill>
              </a:rPr>
              <a:t>4</a:t>
            </a:r>
            <a:r>
              <a:rPr lang="en-US" baseline="30000" dirty="0" smtClean="0">
                <a:solidFill>
                  <a:schemeClr val="accent1">
                    <a:satMod val="150000"/>
                  </a:schemeClr>
                </a:solidFill>
              </a:rPr>
              <a:t>th</a:t>
            </a:r>
            <a:r>
              <a:rPr lang="en-US" dirty="0" smtClean="0">
                <a:solidFill>
                  <a:schemeClr val="accent1">
                    <a:satMod val="150000"/>
                  </a:schemeClr>
                </a:solidFill>
              </a:rPr>
              <a:t> Major Shift</a:t>
            </a:r>
            <a:endParaRPr lang="en-US" dirty="0">
              <a:solidFill>
                <a:schemeClr val="accent1">
                  <a:satMod val="150000"/>
                </a:schemeClr>
              </a:solidFill>
            </a:endParaRPr>
          </a:p>
        </p:txBody>
      </p:sp>
      <p:sp>
        <p:nvSpPr>
          <p:cNvPr id="19459" name="Content Placeholder 2"/>
          <p:cNvSpPr>
            <a:spLocks noGrp="1"/>
          </p:cNvSpPr>
          <p:nvPr>
            <p:ph idx="1"/>
          </p:nvPr>
        </p:nvSpPr>
        <p:spPr/>
        <p:txBody>
          <a:bodyPr/>
          <a:lstStyle/>
          <a:p>
            <a:pPr algn="ctr">
              <a:buFont typeface="Wingdings 2" pitchFamily="18" charset="2"/>
              <a:buNone/>
            </a:pPr>
            <a:r>
              <a:rPr lang="en-US" sz="5000" smtClean="0"/>
              <a:t>	A greater focus on argumentative writing</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noFill/>
          <a:ln/>
        </p:spPr>
        <p:txBody>
          <a:bodyPr/>
          <a:lstStyle/>
          <a:p>
            <a:r>
              <a:rPr lang="en-US" smtClean="0">
                <a:effectLst/>
              </a:rPr>
              <a:t>2011 NAEP Writing Framework</a:t>
            </a:r>
          </a:p>
        </p:txBody>
      </p:sp>
      <p:graphicFrame>
        <p:nvGraphicFramePr>
          <p:cNvPr id="123945" name="Group 41"/>
          <p:cNvGraphicFramePr>
            <a:graphicFrameLocks noGrp="1"/>
          </p:cNvGraphicFramePr>
          <p:nvPr>
            <p:ph idx="1"/>
          </p:nvPr>
        </p:nvGraphicFramePr>
        <p:xfrm>
          <a:off x="457200" y="1600200"/>
          <a:ext cx="8229600" cy="4854195"/>
        </p:xfrm>
        <a:graphic>
          <a:graphicData uri="http://schemas.openxmlformats.org/drawingml/2006/table">
            <a:tbl>
              <a:tblPr/>
              <a:tblGrid>
                <a:gridCol w="2057400"/>
                <a:gridCol w="2057400"/>
                <a:gridCol w="2057400"/>
                <a:gridCol w="2057400"/>
              </a:tblGrid>
              <a:tr h="1133475">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Grade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To Persuade</a:t>
                      </a:r>
                    </a:p>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a:t>
                      </a:r>
                      <a:r>
                        <a:rPr kumimoji="0" lang="en-US" sz="2400" b="0" i="0" u="none" strike="noStrike" cap="none" normalizeH="0" baseline="0" smtClean="0">
                          <a:ln>
                            <a:noFill/>
                          </a:ln>
                          <a:solidFill>
                            <a:schemeClr val="tx1"/>
                          </a:solidFill>
                          <a:effectLst/>
                          <a:latin typeface="Verdana" pitchFamily="34" charset="0"/>
                        </a:rPr>
                        <a:t>Argument)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To Explain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To Convey Experience (Narrative)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1888">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35%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35%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3475">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35%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35%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1888">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12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smtClean="0">
                          <a:ln>
                            <a:noFill/>
                          </a:ln>
                          <a:solidFill>
                            <a:schemeClr val="tx1"/>
                          </a:solidFill>
                          <a:effectLst/>
                          <a:latin typeface="Verdana" pitchFamily="34" charset="0"/>
                        </a:rPr>
                        <a:t>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23946" name="Text Box 42"/>
          <p:cNvSpPr txBox="1">
            <a:spLocks noChangeArrowheads="1"/>
          </p:cNvSpPr>
          <p:nvPr/>
        </p:nvSpPr>
        <p:spPr bwMode="auto">
          <a:xfrm>
            <a:off x="365125" y="6432550"/>
            <a:ext cx="8778875" cy="517525"/>
          </a:xfrm>
          <a:prstGeom prst="rect">
            <a:avLst/>
          </a:prstGeom>
          <a:noFill/>
          <a:ln w="9525">
            <a:noFill/>
            <a:miter lim="800000"/>
            <a:headEnd/>
            <a:tailEnd/>
          </a:ln>
          <a:effectLst/>
        </p:spPr>
        <p:txBody>
          <a:bodyPr>
            <a:spAutoFit/>
          </a:bodyPr>
          <a:lstStyle/>
          <a:p>
            <a:r>
              <a:rPr lang="en-US" sz="1400"/>
              <a:t>Source:  National Assessment Governing Board (2007). Writing framework for the 2011 National Assessment of Educational Progress, pre-publication edition.  Iowa City, IA: ACT, Inc.</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26</TotalTime>
  <Words>622</Words>
  <Application>Microsoft Office PowerPoint</Application>
  <PresentationFormat>On-screen Show (4:3)</PresentationFormat>
  <Paragraphs>78</Paragraphs>
  <Slides>9</Slides>
  <Notes>7</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Flow</vt:lpstr>
      <vt:lpstr>Kalkaska Middle School PLC</vt:lpstr>
      <vt:lpstr>1st Major Shift</vt:lpstr>
      <vt:lpstr>2009 NAEP Reading Framework</vt:lpstr>
      <vt:lpstr>2nd Major Shift</vt:lpstr>
      <vt:lpstr>Building Knowledge in the Disciplines Through Literacy</vt:lpstr>
      <vt:lpstr>3rd Major Shift</vt:lpstr>
      <vt:lpstr>Slide 7</vt:lpstr>
      <vt:lpstr>4th Major Shift</vt:lpstr>
      <vt:lpstr>2011 NAEP Writing Framework</vt:lpstr>
    </vt:vector>
  </TitlesOfParts>
  <Company>Traverse Bay Area Intermediate School District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Kalkaska Middle School PLC</dc:title>
  <dc:creator>Pam Ciganick</dc:creator>
  <cp:lastModifiedBy>Pam Ciganick</cp:lastModifiedBy>
  <cp:revision>8</cp:revision>
  <dcterms:created xsi:type="dcterms:W3CDTF">2011-10-10T17:17:51Z</dcterms:created>
  <dcterms:modified xsi:type="dcterms:W3CDTF">2011-10-17T16:23:09Z</dcterms:modified>
</cp:coreProperties>
</file>