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56" r:id="rId2"/>
    <p:sldId id="259" r:id="rId3"/>
    <p:sldId id="257" r:id="rId4"/>
    <p:sldId id="258" r:id="rId5"/>
    <p:sldId id="260" r:id="rId6"/>
    <p:sldId id="261" r:id="rId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04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0810919-B9BE-44BE-8F97-5EDDFCC591A8}" type="datetimeFigureOut">
              <a:rPr lang="en-US" smtClean="0"/>
              <a:pPr/>
              <a:t>11/21/2011</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5BC29F45-0DA8-40E3-BA30-F5CFDC397D43}"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Thanksgiving trivia is on link just for fun</a:t>
            </a:r>
            <a:r>
              <a:rPr lang="en-US" dirty="0" smtClean="0">
                <a:sym typeface="Wingdings" pitchFamily="2" charset="2"/>
              </a:rPr>
              <a:t></a:t>
            </a:r>
            <a:endParaRPr lang="en-US" dirty="0"/>
          </a:p>
        </p:txBody>
      </p:sp>
      <p:sp>
        <p:nvSpPr>
          <p:cNvPr id="4" name="Slide Number Placeholder 3"/>
          <p:cNvSpPr>
            <a:spLocks noGrp="1"/>
          </p:cNvSpPr>
          <p:nvPr>
            <p:ph type="sldNum" sz="quarter" idx="10"/>
          </p:nvPr>
        </p:nvSpPr>
        <p:spPr/>
        <p:txBody>
          <a:bodyPr/>
          <a:lstStyle/>
          <a:p>
            <a:fld id="{5BC29F45-0DA8-40E3-BA30-F5CFDC397D43}"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32943" indent="-232943">
              <a:buAutoNum type="arabicPeriod"/>
            </a:pPr>
            <a:r>
              <a:rPr lang="en-US" dirty="0" smtClean="0"/>
              <a:t>How did you use the text annotation/text coding strategy in your classroom?</a:t>
            </a:r>
          </a:p>
          <a:p>
            <a:pPr marL="232943" indent="-232943">
              <a:buAutoNum type="arabicPeriod"/>
            </a:pPr>
            <a:r>
              <a:rPr lang="en-US" dirty="0" smtClean="0"/>
              <a:t>What roadblocks did you experience when implementing text annotating?</a:t>
            </a:r>
          </a:p>
          <a:p>
            <a:pPr marL="232943" indent="-232943">
              <a:buAutoNum type="arabicPeriod"/>
            </a:pPr>
            <a:r>
              <a:rPr lang="en-US" dirty="0" smtClean="0"/>
              <a:t>Describe how you used the It Says-I Say-And So strategy?  If you did not utilize the strategy, explain why.</a:t>
            </a:r>
          </a:p>
          <a:p>
            <a:pPr marL="232943" indent="-232943">
              <a:buAutoNum type="arabicPeriod"/>
            </a:pPr>
            <a:r>
              <a:rPr lang="en-US" dirty="0" smtClean="0"/>
              <a:t>Describe the print resources you used when implementing the two strategies.</a:t>
            </a:r>
          </a:p>
          <a:p>
            <a:pPr marL="232943" indent="-232943">
              <a:buAutoNum type="arabicPeriod"/>
            </a:pPr>
            <a:r>
              <a:rPr lang="en-US" dirty="0" smtClean="0"/>
              <a:t>What kinds of tools,</a:t>
            </a:r>
            <a:r>
              <a:rPr lang="en-US" baseline="0" dirty="0" smtClean="0"/>
              <a:t> materials, or training would you need to better understand the CCSS in Reading for your content area?</a:t>
            </a:r>
            <a:endParaRPr lang="en-US" dirty="0"/>
          </a:p>
        </p:txBody>
      </p:sp>
      <p:sp>
        <p:nvSpPr>
          <p:cNvPr id="4" name="Slide Number Placeholder 3"/>
          <p:cNvSpPr>
            <a:spLocks noGrp="1"/>
          </p:cNvSpPr>
          <p:nvPr>
            <p:ph type="sldNum" sz="quarter" idx="10"/>
          </p:nvPr>
        </p:nvSpPr>
        <p:spPr/>
        <p:txBody>
          <a:bodyPr/>
          <a:lstStyle/>
          <a:p>
            <a:fld id="{5BC29F45-0DA8-40E3-BA30-F5CFDC397D43}"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For those of us who work in middle and high schools, the times have ever been and will always be troublous.  That trouble is some of the best parts of teaching.  The challenge is to help the teenagers care about living literate lives.  Threatening them with the dire consequences of performing poorly on tests doesn’t achieve the results.  Demonstrating the intellectual pleasures to be had in the company of good books does.</a:t>
            </a:r>
            <a:endParaRPr lang="en-US" dirty="0"/>
          </a:p>
        </p:txBody>
      </p:sp>
      <p:sp>
        <p:nvSpPr>
          <p:cNvPr id="4" name="Slide Number Placeholder 3"/>
          <p:cNvSpPr>
            <a:spLocks noGrp="1"/>
          </p:cNvSpPr>
          <p:nvPr>
            <p:ph type="sldNum" sz="quarter" idx="10"/>
          </p:nvPr>
        </p:nvSpPr>
        <p:spPr/>
        <p:txBody>
          <a:bodyPr/>
          <a:lstStyle/>
          <a:p>
            <a:fld id="{5BC29F45-0DA8-40E3-BA30-F5CFDC397D43}"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These are the tools that you will need to complete the “analyzing a standard” activity!  </a:t>
            </a:r>
          </a:p>
          <a:p>
            <a:r>
              <a:rPr lang="en-US" dirty="0" smtClean="0"/>
              <a:t>1.</a:t>
            </a:r>
            <a:r>
              <a:rPr lang="en-US" baseline="0" dirty="0" smtClean="0"/>
              <a:t>  Standards documents are copies for all grades (K-12)</a:t>
            </a:r>
            <a:endParaRPr lang="en-US" dirty="0"/>
          </a:p>
        </p:txBody>
      </p:sp>
      <p:sp>
        <p:nvSpPr>
          <p:cNvPr id="4" name="Slide Number Placeholder 3"/>
          <p:cNvSpPr>
            <a:spLocks noGrp="1"/>
          </p:cNvSpPr>
          <p:nvPr>
            <p:ph type="sldNum" sz="quarter" idx="10"/>
          </p:nvPr>
        </p:nvSpPr>
        <p:spPr/>
        <p:txBody>
          <a:bodyPr/>
          <a:lstStyle/>
          <a:p>
            <a:fld id="{5BC29F45-0DA8-40E3-BA30-F5CFDC397D43}"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“Charity Means You Don’t Pick and Choose” article actually originated from Newsweek</a:t>
            </a:r>
            <a:r>
              <a:rPr lang="en-US" baseline="0" dirty="0" smtClean="0"/>
              <a:t> which has a My Turn section in every issue.  This is an excellent modeling source for argument writing.  Newsweek and The Daily Beast merged in November, 2010 to form the Newsweek Daily Beast (name of the fictitious paper in Evelyn Waugh’s The Scoop)</a:t>
            </a:r>
          </a:p>
          <a:p>
            <a:endParaRPr lang="en-US" baseline="0" dirty="0" smtClean="0"/>
          </a:p>
          <a:p>
            <a:r>
              <a:rPr lang="en-US" baseline="0" dirty="0" smtClean="0"/>
              <a:t>For question 5, paraphrase the answer by citing a line from the piece and writing it beside “Author’s Thesis” at the bottom of the graphic organizer.  </a:t>
            </a:r>
          </a:p>
          <a:p>
            <a:r>
              <a:rPr lang="en-US" baseline="0" dirty="0" smtClean="0"/>
              <a:t>Having our students examine real-world writers helps them to see the craft of good writing.  Let’s face it, our students will not be spending the rest of their lives reading Beowulf, but hopefully, they will spend their adult lives reading books and magazines.  By getting them to analyze real world text, not only are we preparing them for their adult reading lives, but we are also providing them with interesting, relevant models. (Kelly Gallagher)</a:t>
            </a:r>
            <a:endParaRPr lang="en-US" dirty="0"/>
          </a:p>
        </p:txBody>
      </p:sp>
      <p:sp>
        <p:nvSpPr>
          <p:cNvPr id="4" name="Slide Number Placeholder 3"/>
          <p:cNvSpPr>
            <a:spLocks noGrp="1"/>
          </p:cNvSpPr>
          <p:nvPr>
            <p:ph type="sldNum" sz="quarter" idx="10"/>
          </p:nvPr>
        </p:nvSpPr>
        <p:spPr/>
        <p:txBody>
          <a:bodyPr/>
          <a:lstStyle/>
          <a:p>
            <a:fld id="{5BC29F45-0DA8-40E3-BA30-F5CFDC397D43}"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ProCon.org:  free.</a:t>
            </a:r>
            <a:r>
              <a:rPr lang="en-US" baseline="0" dirty="0" smtClean="0"/>
              <a:t>  Organized by subject area and for many of the topics, you can click to related pages.  Each topic also contains a one minute overview that provides background knowledge for the issue in clear, easy to read language.  With a click, you can review an “expanded background” for each topic.  Below this overview are 9-10 short argumentative paragraphs in each of two columns (pro and con)  Each summarizes the important facts or conclusions from one article, citations for each article are listed below.  These provide students with abundant opportunities to learn essential content, read closely to make inferences, synthesize competing claims, analyze arguments, and reach conclusions.</a:t>
            </a:r>
          </a:p>
          <a:p>
            <a:endParaRPr lang="en-US" baseline="0" dirty="0" smtClean="0"/>
          </a:p>
          <a:p>
            <a:r>
              <a:rPr lang="en-US" baseline="0" dirty="0" smtClean="0"/>
              <a:t>The Week:  A relative newcomer in the weekly newsmagazine category.  Usually one page or shorter in length.  Science:  What’s in the </a:t>
            </a:r>
            <a:r>
              <a:rPr lang="en-US" baseline="0" dirty="0" err="1" smtClean="0"/>
              <a:t>McRib</a:t>
            </a:r>
            <a:r>
              <a:rPr lang="en-US" baseline="0" dirty="0" smtClean="0"/>
              <a:t> anyway?  Can a killer solar flare really </a:t>
            </a:r>
            <a:r>
              <a:rPr lang="en-US" baseline="0" smtClean="0"/>
              <a:t>destroy earth?</a:t>
            </a:r>
            <a:endParaRPr lang="en-US" dirty="0"/>
          </a:p>
        </p:txBody>
      </p:sp>
      <p:sp>
        <p:nvSpPr>
          <p:cNvPr id="4" name="Slide Number Placeholder 3"/>
          <p:cNvSpPr>
            <a:spLocks noGrp="1"/>
          </p:cNvSpPr>
          <p:nvPr>
            <p:ph type="sldNum" sz="quarter" idx="10"/>
          </p:nvPr>
        </p:nvSpPr>
        <p:spPr/>
        <p:txBody>
          <a:bodyPr/>
          <a:lstStyle/>
          <a:p>
            <a:fld id="{5BC29F45-0DA8-40E3-BA30-F5CFDC397D43}" type="slidenum">
              <a:rPr lang="en-US" smtClean="0"/>
              <a:pPr/>
              <a:t>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8BA78FFB-779D-4E47-94B2-3904C45EB5EC}" type="datetimeFigureOut">
              <a:rPr lang="en-US" smtClean="0"/>
              <a:pPr/>
              <a:t>11/21/2011</a:t>
            </a:fld>
            <a:endParaRPr lang="en-US"/>
          </a:p>
        </p:txBody>
      </p:sp>
      <p:sp>
        <p:nvSpPr>
          <p:cNvPr id="2" name="Footer Placeholder 1"/>
          <p:cNvSpPr>
            <a:spLocks noGrp="1"/>
          </p:cNvSpPr>
          <p:nvPr>
            <p:ph type="ftr" sz="quarter" idx="11"/>
          </p:nvPr>
        </p:nvSpPr>
        <p:spPr/>
        <p:txBody>
          <a:bodyPr/>
          <a:lstStyle/>
          <a:p>
            <a:endParaRPr lang="en-US"/>
          </a:p>
        </p:txBody>
      </p:sp>
      <p:sp>
        <p:nvSpPr>
          <p:cNvPr id="15" name="Slide Number Placeholder 14"/>
          <p:cNvSpPr>
            <a:spLocks noGrp="1"/>
          </p:cNvSpPr>
          <p:nvPr>
            <p:ph type="sldNum" sz="quarter" idx="12"/>
          </p:nvPr>
        </p:nvSpPr>
        <p:spPr>
          <a:xfrm>
            <a:off x="8229600" y="6473952"/>
            <a:ext cx="758952" cy="246888"/>
          </a:xfrm>
        </p:spPr>
        <p:txBody>
          <a:bodyPr/>
          <a:lstStyle/>
          <a:p>
            <a:fld id="{08EC338F-D264-4E25-A457-0F968462C82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BA78FFB-779D-4E47-94B2-3904C45EB5EC}" type="datetimeFigureOut">
              <a:rPr lang="en-US" smtClean="0"/>
              <a:pPr/>
              <a:t>11/21/2011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EC338F-D264-4E25-A457-0F968462C82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BA78FFB-779D-4E47-94B2-3904C45EB5EC}" type="datetimeFigureOut">
              <a:rPr lang="en-US" smtClean="0"/>
              <a:pPr/>
              <a:t>11/21/2011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EC338F-D264-4E25-A457-0F968462C82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8BA78FFB-779D-4E47-94B2-3904C45EB5EC}" type="datetimeFigureOut">
              <a:rPr lang="en-US" smtClean="0"/>
              <a:pPr/>
              <a:t>11/21/2011</a:t>
            </a:fld>
            <a:endParaRPr lang="en-US"/>
          </a:p>
        </p:txBody>
      </p:sp>
      <p:sp>
        <p:nvSpPr>
          <p:cNvPr id="19" name="Footer Placeholder 18"/>
          <p:cNvSpPr>
            <a:spLocks noGrp="1"/>
          </p:cNvSpPr>
          <p:nvPr>
            <p:ph type="ftr" sz="quarter" idx="11"/>
          </p:nvPr>
        </p:nvSpPr>
        <p:spPr>
          <a:xfrm>
            <a:off x="3581400" y="76200"/>
            <a:ext cx="2895600" cy="288925"/>
          </a:xfrm>
        </p:spPr>
        <p:txBody>
          <a:bodyPr/>
          <a:lstStyle/>
          <a:p>
            <a:endParaRPr lang="en-US"/>
          </a:p>
        </p:txBody>
      </p:sp>
      <p:sp>
        <p:nvSpPr>
          <p:cNvPr id="16" name="Slide Number Placeholder 15"/>
          <p:cNvSpPr>
            <a:spLocks noGrp="1"/>
          </p:cNvSpPr>
          <p:nvPr>
            <p:ph type="sldNum" sz="quarter" idx="12"/>
          </p:nvPr>
        </p:nvSpPr>
        <p:spPr>
          <a:xfrm>
            <a:off x="8229600" y="6473952"/>
            <a:ext cx="758952" cy="246888"/>
          </a:xfrm>
        </p:spPr>
        <p:txBody>
          <a:bodyPr/>
          <a:lstStyle/>
          <a:p>
            <a:fld id="{08EC338F-D264-4E25-A457-0F968462C82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8BA78FFB-779D-4E47-94B2-3904C45EB5EC}" type="datetimeFigureOut">
              <a:rPr lang="en-US" smtClean="0"/>
              <a:pPr/>
              <a:t>11/21/2011</a:t>
            </a:fld>
            <a:endParaRPr lang="en-US"/>
          </a:p>
        </p:txBody>
      </p:sp>
      <p:sp>
        <p:nvSpPr>
          <p:cNvPr id="11" name="Footer Placeholder 10"/>
          <p:cNvSpPr>
            <a:spLocks noGrp="1"/>
          </p:cNvSpPr>
          <p:nvPr>
            <p:ph type="ftr" sz="quarter" idx="11"/>
          </p:nvPr>
        </p:nvSpPr>
        <p:spPr/>
        <p:txBody>
          <a:bodyPr/>
          <a:lstStyle/>
          <a:p>
            <a:endParaRPr lang="en-US"/>
          </a:p>
        </p:txBody>
      </p:sp>
      <p:sp>
        <p:nvSpPr>
          <p:cNvPr id="16" name="Slide Number Placeholder 15"/>
          <p:cNvSpPr>
            <a:spLocks noGrp="1"/>
          </p:cNvSpPr>
          <p:nvPr>
            <p:ph type="sldNum" sz="quarter" idx="12"/>
          </p:nvPr>
        </p:nvSpPr>
        <p:spPr/>
        <p:txBody>
          <a:bodyPr/>
          <a:lstStyle/>
          <a:p>
            <a:fld id="{08EC338F-D264-4E25-A457-0F968462C821}" type="slidenum">
              <a:rPr lang="en-US" smtClean="0"/>
              <a:pPr/>
              <a:t>‹#›</a:t>
            </a:fld>
            <a:endParaRPr lang="en-US"/>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8BA78FFB-779D-4E47-94B2-3904C45EB5EC}" type="datetimeFigureOut">
              <a:rPr lang="en-US" smtClean="0"/>
              <a:pPr/>
              <a:t>11/21/2011</a:t>
            </a:fld>
            <a:endParaRPr lang="en-US"/>
          </a:p>
        </p:txBody>
      </p:sp>
      <p:sp>
        <p:nvSpPr>
          <p:cNvPr id="10" name="Footer Placeholder 9"/>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08EC338F-D264-4E25-A457-0F968462C82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8BA78FFB-779D-4E47-94B2-3904C45EB5EC}" type="datetimeFigureOut">
              <a:rPr lang="en-US" smtClean="0"/>
              <a:pPr/>
              <a:t>11/21/2011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229600" y="6477000"/>
            <a:ext cx="762000" cy="246888"/>
          </a:xfrm>
        </p:spPr>
        <p:txBody>
          <a:bodyPr/>
          <a:lstStyle/>
          <a:p>
            <a:fld id="{08EC338F-D264-4E25-A457-0F968462C821}" type="slidenum">
              <a:rPr lang="en-US" smtClean="0"/>
              <a:pPr/>
              <a:t>‹#›</a:t>
            </a:fld>
            <a:endParaRPr lang="en-US"/>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8BA78FFB-779D-4E47-94B2-3904C45EB5EC}" type="datetimeFigureOut">
              <a:rPr lang="en-US" smtClean="0"/>
              <a:pPr/>
              <a:t>11/21/2011</a:t>
            </a:fld>
            <a:endParaRPr lang="en-US"/>
          </a:p>
        </p:txBody>
      </p:sp>
      <p:sp>
        <p:nvSpPr>
          <p:cNvPr id="21" name="Footer Placeholder 20"/>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EC338F-D264-4E25-A457-0F968462C82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8BA78FFB-779D-4E47-94B2-3904C45EB5EC}" type="datetimeFigureOut">
              <a:rPr lang="en-US" smtClean="0"/>
              <a:pPr/>
              <a:t>11/21/2011</a:t>
            </a:fld>
            <a:endParaRPr lang="en-US"/>
          </a:p>
        </p:txBody>
      </p:sp>
      <p:sp>
        <p:nvSpPr>
          <p:cNvPr id="24" name="Footer Placeholder 23"/>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EC338F-D264-4E25-A457-0F968462C82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8BA78FFB-779D-4E47-94B2-3904C45EB5EC}" type="datetimeFigureOut">
              <a:rPr lang="en-US" smtClean="0"/>
              <a:pPr/>
              <a:t>11/21/2011</a:t>
            </a:fld>
            <a:endParaRPr lang="en-US"/>
          </a:p>
        </p:txBody>
      </p:sp>
      <p:sp>
        <p:nvSpPr>
          <p:cNvPr id="29" name="Footer Placeholder 28"/>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EC338F-D264-4E25-A457-0F968462C82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fld id="{8BA78FFB-779D-4E47-94B2-3904C45EB5EC}" type="datetimeFigureOut">
              <a:rPr lang="en-US" smtClean="0"/>
              <a:pPr/>
              <a:t>11/21/2011</a:t>
            </a:fld>
            <a:endParaRPr lang="en-US"/>
          </a:p>
        </p:txBody>
      </p:sp>
      <p:sp>
        <p:nvSpPr>
          <p:cNvPr id="5" name="Footer Placeholder 4"/>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08EC338F-D264-4E25-A457-0F968462C821}" type="slidenum">
              <a:rPr lang="en-US" smtClean="0"/>
              <a:pPr/>
              <a:t>‹#›</a:t>
            </a:fld>
            <a:endParaRPr lang="en-US"/>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8BA78FFB-779D-4E47-94B2-3904C45EB5EC}" type="datetimeFigureOut">
              <a:rPr lang="en-US" smtClean="0"/>
              <a:pPr/>
              <a:t>11/21/2011</a:t>
            </a:fld>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08EC338F-D264-4E25-A457-0F968462C821}" type="slidenum">
              <a:rPr lang="en-US" smtClean="0"/>
              <a:pPr/>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photopeach.com/album/fiwyli?ref=more"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procon.org/"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hyperlink" Target="http://theweek.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2700" dirty="0" smtClean="0">
                <a:hlinkClick r:id="rId3"/>
              </a:rPr>
              <a:t>http://photopeach.com/album/fiwyli?ref=more</a:t>
            </a:r>
            <a:r>
              <a:rPr lang="en-US" dirty="0" smtClean="0"/>
              <a:t/>
            </a:r>
            <a:br>
              <a:rPr lang="en-US" dirty="0" smtClean="0"/>
            </a:br>
            <a:endParaRPr lang="en-US" dirty="0"/>
          </a:p>
        </p:txBody>
      </p:sp>
      <p:sp>
        <p:nvSpPr>
          <p:cNvPr id="3" name="Subtitle 2"/>
          <p:cNvSpPr>
            <a:spLocks noGrp="1"/>
          </p:cNvSpPr>
          <p:nvPr>
            <p:ph type="subTitle" idx="1"/>
          </p:nvPr>
        </p:nvSpPr>
        <p:spPr/>
        <p:txBody>
          <a:bodyPr/>
          <a:lstStyle/>
          <a:p>
            <a:pPr algn="ctr"/>
            <a:r>
              <a:rPr lang="en-US" dirty="0" smtClean="0"/>
              <a:t>Kalkaska Middle School PLC</a:t>
            </a:r>
          </a:p>
          <a:p>
            <a:pPr algn="ctr"/>
            <a:r>
              <a:rPr lang="en-US" dirty="0" smtClean="0"/>
              <a:t>November 21, 2011</a:t>
            </a:r>
            <a:endParaRPr lang="en-US" dirty="0"/>
          </a:p>
        </p:txBody>
      </p:sp>
      <p:pic>
        <p:nvPicPr>
          <p:cNvPr id="7" name="Picture 6" descr="mi-mikalkaskapublicschools-letter-150.png"/>
          <p:cNvPicPr>
            <a:picLocks noChangeAspect="1"/>
          </p:cNvPicPr>
          <p:nvPr/>
        </p:nvPicPr>
        <p:blipFill>
          <a:blip r:embed="rId4" cstate="print"/>
          <a:stretch>
            <a:fillRect/>
          </a:stretch>
        </p:blipFill>
        <p:spPr>
          <a:xfrm>
            <a:off x="3124200" y="1005840"/>
            <a:ext cx="2743200" cy="2688336"/>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Gallery walk</a:t>
            </a:r>
            <a:endParaRPr lang="en-US" dirty="0"/>
          </a:p>
        </p:txBody>
      </p:sp>
      <p:sp>
        <p:nvSpPr>
          <p:cNvPr id="3" name="Content Placeholder 2"/>
          <p:cNvSpPr>
            <a:spLocks noGrp="1"/>
          </p:cNvSpPr>
          <p:nvPr>
            <p:ph idx="1"/>
          </p:nvPr>
        </p:nvSpPr>
        <p:spPr/>
        <p:txBody>
          <a:bodyPr>
            <a:normAutofit fontScale="92500" lnSpcReduction="20000"/>
          </a:bodyPr>
          <a:lstStyle/>
          <a:p>
            <a:pPr>
              <a:buNone/>
            </a:pPr>
            <a:r>
              <a:rPr lang="en-US" dirty="0" smtClean="0"/>
              <a:t>Rotate around each table, composing answers to questions as well as reflecting upon the answers given by others.</a:t>
            </a:r>
          </a:p>
          <a:p>
            <a:pPr>
              <a:buNone/>
            </a:pPr>
            <a:endParaRPr lang="en-US" dirty="0" smtClean="0"/>
          </a:p>
          <a:p>
            <a:pPr>
              <a:buNone/>
            </a:pPr>
            <a:r>
              <a:rPr lang="en-US" dirty="0" smtClean="0"/>
              <a:t>When signal is given, rotate to next table.  Continue until all questions are addressed.</a:t>
            </a:r>
          </a:p>
          <a:p>
            <a:pPr>
              <a:buNone/>
            </a:pPr>
            <a:endParaRPr lang="en-US" dirty="0" smtClean="0"/>
          </a:p>
          <a:p>
            <a:pPr>
              <a:buNone/>
            </a:pPr>
            <a:r>
              <a:rPr lang="en-US" dirty="0" smtClean="0"/>
              <a:t>When you return to the original question, synthesize comments and prepare to “report out” to the larger group.</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pPr>
              <a:buNone/>
            </a:pPr>
            <a:r>
              <a:rPr lang="en-US" dirty="0" smtClean="0"/>
              <a:t>“The world is passing through troublous times.  The young people of today think of nothing but themselves.  They have no reverence for parents or old age.  They are impatient of all restraint.  They talk as if they knew everything, and what passes for wisdom with us is foolishness with them.  As for the girls, they are forward, immodest and unladylike in speech, behavior, and dress.”</a:t>
            </a:r>
          </a:p>
          <a:p>
            <a:pPr>
              <a:buNone/>
            </a:pPr>
            <a:r>
              <a:rPr lang="en-US" dirty="0" smtClean="0"/>
              <a:t>		-Peter the Hermit, 1274</a:t>
            </a:r>
          </a:p>
          <a:p>
            <a:pPr>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Refocus:  Let’s get back in the </a:t>
            </a:r>
            <a:r>
              <a:rPr lang="en-US" dirty="0" err="1" smtClean="0"/>
              <a:t>Ccss</a:t>
            </a:r>
            <a:r>
              <a:rPr lang="en-US" dirty="0" smtClean="0"/>
              <a:t>!</a:t>
            </a:r>
            <a:endParaRPr lang="en-US" dirty="0"/>
          </a:p>
        </p:txBody>
      </p:sp>
      <p:sp>
        <p:nvSpPr>
          <p:cNvPr id="3" name="Content Placeholder 2"/>
          <p:cNvSpPr>
            <a:spLocks noGrp="1"/>
          </p:cNvSpPr>
          <p:nvPr>
            <p:ph idx="1"/>
          </p:nvPr>
        </p:nvSpPr>
        <p:spPr/>
        <p:txBody>
          <a:bodyPr/>
          <a:lstStyle/>
          <a:p>
            <a:pPr marL="514350" indent="-514350">
              <a:buAutoNum type="arabicPeriod"/>
            </a:pPr>
            <a:r>
              <a:rPr lang="en-US" dirty="0" smtClean="0"/>
              <a:t>Locate your standards document, p. 39</a:t>
            </a:r>
          </a:p>
          <a:p>
            <a:pPr marL="514350" indent="-514350">
              <a:buAutoNum type="arabicPeriod"/>
            </a:pPr>
            <a:r>
              <a:rPr lang="en-US" dirty="0" smtClean="0"/>
              <a:t>Locate informational text exemplars for grades 6-8</a:t>
            </a:r>
          </a:p>
          <a:p>
            <a:pPr marL="514350" indent="-514350">
              <a:buAutoNum type="arabicPeriod"/>
            </a:pPr>
            <a:r>
              <a:rPr lang="en-US" dirty="0" smtClean="0"/>
              <a:t>Locate the Depth of Knowledge chart</a:t>
            </a:r>
          </a:p>
          <a:p>
            <a:pPr marL="514350" indent="-514350">
              <a:buAutoNum type="arabicPeriod"/>
            </a:pPr>
            <a:endParaRPr lang="en-US" dirty="0" smtClean="0"/>
          </a:p>
          <a:p>
            <a:pPr marL="514350" indent="-514350">
              <a:buNone/>
            </a:pPr>
            <a:endParaRPr lang="en-US" dirty="0"/>
          </a:p>
        </p:txBody>
      </p:sp>
      <p:pic>
        <p:nvPicPr>
          <p:cNvPr id="2050" name="Picture 2" descr="C:\Documents and Settings\pciganick\Local Settings\Temporary Internet Files\Content.IE5\QSGM2FIS\MP900386689[1].jpg"/>
          <p:cNvPicPr>
            <a:picLocks noChangeAspect="1" noChangeArrowheads="1"/>
          </p:cNvPicPr>
          <p:nvPr/>
        </p:nvPicPr>
        <p:blipFill>
          <a:blip r:embed="rId3" cstate="print"/>
          <a:srcRect/>
          <a:stretch>
            <a:fillRect/>
          </a:stretch>
        </p:blipFill>
        <p:spPr bwMode="auto">
          <a:xfrm>
            <a:off x="2819400" y="4248912"/>
            <a:ext cx="3657600" cy="2609088"/>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Re-energize:  citing text evidence</a:t>
            </a:r>
            <a:endParaRPr lang="en-US" dirty="0"/>
          </a:p>
        </p:txBody>
      </p:sp>
      <p:sp>
        <p:nvSpPr>
          <p:cNvPr id="3" name="Content Placeholder 2"/>
          <p:cNvSpPr>
            <a:spLocks noGrp="1"/>
          </p:cNvSpPr>
          <p:nvPr>
            <p:ph idx="1"/>
          </p:nvPr>
        </p:nvSpPr>
        <p:spPr/>
        <p:txBody>
          <a:bodyPr>
            <a:normAutofit fontScale="92500" lnSpcReduction="20000"/>
          </a:bodyPr>
          <a:lstStyle/>
          <a:p>
            <a:pPr marL="514350" indent="-514350">
              <a:buAutoNum type="arabicPeriod"/>
            </a:pPr>
            <a:r>
              <a:rPr lang="en-US" dirty="0" smtClean="0"/>
              <a:t>Locate the “</a:t>
            </a:r>
            <a:r>
              <a:rPr lang="en-US" b="1" i="1" dirty="0" smtClean="0"/>
              <a:t>Charity Means You Don’t Pick and </a:t>
            </a:r>
            <a:br>
              <a:rPr lang="en-US" b="1" i="1" dirty="0" smtClean="0"/>
            </a:br>
            <a:r>
              <a:rPr lang="en-US" b="1" i="1" dirty="0" smtClean="0"/>
              <a:t>Choose” </a:t>
            </a:r>
            <a:r>
              <a:rPr lang="en-US" dirty="0" smtClean="0"/>
              <a:t>article.  </a:t>
            </a:r>
          </a:p>
          <a:p>
            <a:pPr marL="514350" indent="-514350">
              <a:buAutoNum type="arabicPeriod"/>
            </a:pPr>
            <a:r>
              <a:rPr lang="en-US" dirty="0" smtClean="0"/>
              <a:t>Read and try to determine what the central question is that the author wants us to consider.</a:t>
            </a:r>
          </a:p>
          <a:p>
            <a:pPr marL="514350" indent="-514350">
              <a:buAutoNum type="arabicPeriod"/>
            </a:pPr>
            <a:r>
              <a:rPr lang="en-US" dirty="0" smtClean="0"/>
              <a:t>Using the graphic organizer, revisit the essay and find the pros and cons.</a:t>
            </a:r>
          </a:p>
          <a:p>
            <a:pPr marL="514350" indent="-514350">
              <a:buAutoNum type="arabicPeriod"/>
            </a:pPr>
            <a:r>
              <a:rPr lang="en-US" dirty="0" smtClean="0"/>
              <a:t>Revisit the essay a 3</a:t>
            </a:r>
            <a:r>
              <a:rPr lang="en-US" baseline="30000" dirty="0" smtClean="0"/>
              <a:t>rd</a:t>
            </a:r>
            <a:r>
              <a:rPr lang="en-US" dirty="0" smtClean="0"/>
              <a:t> time to find specific details (evidence) to support the argument.</a:t>
            </a:r>
          </a:p>
          <a:p>
            <a:pPr marL="514350" indent="-514350">
              <a:buAutoNum type="arabicPeriod"/>
            </a:pPr>
            <a:r>
              <a:rPr lang="en-US" dirty="0" smtClean="0"/>
              <a:t>Given the weight of the arguments on both sides, determine the author’s answer to the question, “</a:t>
            </a:r>
            <a:r>
              <a:rPr lang="en-US" b="1" dirty="0" smtClean="0"/>
              <a:t>Should we give handouts to the homeless</a:t>
            </a:r>
            <a:r>
              <a:rPr lang="en-US" dirty="0" smtClean="0"/>
              <a:t>?”</a:t>
            </a:r>
          </a:p>
          <a:p>
            <a:pPr marL="514350" indent="-514350">
              <a:buAutoNum type="arabicPeriod"/>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Finding free articles</a:t>
            </a:r>
            <a:endParaRPr lang="en-US" dirty="0"/>
          </a:p>
        </p:txBody>
      </p:sp>
      <p:sp>
        <p:nvSpPr>
          <p:cNvPr id="3" name="Content Placeholder 2"/>
          <p:cNvSpPr>
            <a:spLocks noGrp="1"/>
          </p:cNvSpPr>
          <p:nvPr>
            <p:ph idx="1"/>
          </p:nvPr>
        </p:nvSpPr>
        <p:spPr/>
        <p:txBody>
          <a:bodyPr/>
          <a:lstStyle/>
          <a:p>
            <a:pPr>
              <a:buNone/>
            </a:pPr>
            <a:r>
              <a:rPr lang="en-US" dirty="0" smtClean="0">
                <a:hlinkClick r:id="rId3"/>
              </a:rPr>
              <a:t>http://www.procon.org/</a:t>
            </a:r>
            <a:endParaRPr lang="en-US" dirty="0" smtClean="0"/>
          </a:p>
          <a:p>
            <a:pPr>
              <a:buNone/>
            </a:pPr>
            <a:endParaRPr lang="en-US" dirty="0" smtClean="0"/>
          </a:p>
          <a:p>
            <a:pPr>
              <a:buNone/>
            </a:pPr>
            <a:r>
              <a:rPr lang="en-US" dirty="0" smtClean="0">
                <a:hlinkClick r:id="rId4"/>
              </a:rPr>
              <a:t>http://theweek.com/</a:t>
            </a:r>
            <a:endParaRPr lang="en-US" dirty="0" smtClean="0"/>
          </a:p>
          <a:p>
            <a:pPr>
              <a:buNone/>
            </a:pPr>
            <a:endParaRPr lang="en-US" dirty="0" smtClean="0"/>
          </a:p>
          <a:p>
            <a:pPr>
              <a:buNone/>
            </a:pPr>
            <a:endParaRPr lang="en-US" dirty="0" smtClean="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509</TotalTime>
  <Words>749</Words>
  <Application>Microsoft Office PowerPoint</Application>
  <PresentationFormat>On-screen Show (4:3)</PresentationFormat>
  <Paragraphs>47</Paragraphs>
  <Slides>6</Slides>
  <Notes>6</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Trek</vt:lpstr>
      <vt:lpstr>http://photopeach.com/album/fiwyli?ref=more </vt:lpstr>
      <vt:lpstr>Gallery walk</vt:lpstr>
      <vt:lpstr>Slide 3</vt:lpstr>
      <vt:lpstr>Refocus:  Let’s get back in the Ccss!</vt:lpstr>
      <vt:lpstr>Re-energize:  citing text evidence</vt:lpstr>
      <vt:lpstr>Finding free articles</vt:lpstr>
    </vt:vector>
  </TitlesOfParts>
  <Company>Traverse Bay Area Intermediate School District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Pam Ciganick</dc:creator>
  <cp:lastModifiedBy>Pam Ciganick</cp:lastModifiedBy>
  <cp:revision>36</cp:revision>
  <dcterms:created xsi:type="dcterms:W3CDTF">2011-11-16T19:10:25Z</dcterms:created>
  <dcterms:modified xsi:type="dcterms:W3CDTF">2011-11-21T18:54:54Z</dcterms:modified>
</cp:coreProperties>
</file>